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876" r:id="rId2"/>
    <p:sldId id="877" r:id="rId3"/>
    <p:sldId id="878" r:id="rId4"/>
    <p:sldId id="881" r:id="rId5"/>
    <p:sldId id="879" r:id="rId6"/>
    <p:sldId id="880" r:id="rId7"/>
    <p:sldId id="882" r:id="rId8"/>
    <p:sldId id="883" r:id="rId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FF00FF"/>
    <a:srgbClr val="804000"/>
    <a:srgbClr val="80FF00"/>
    <a:srgbClr val="66CCFF"/>
    <a:srgbClr val="FF66FF"/>
    <a:srgbClr val="FFFF66"/>
    <a:srgbClr val="6666FF"/>
    <a:srgbClr val="004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85" autoAdjust="0"/>
    <p:restoredTop sz="98178" autoAdjust="0"/>
  </p:normalViewPr>
  <p:slideViewPr>
    <p:cSldViewPr snapToGrid="0">
      <p:cViewPr>
        <p:scale>
          <a:sx n="100" d="100"/>
          <a:sy n="100" d="100"/>
        </p:scale>
        <p:origin x="-208" y="-448"/>
      </p:cViewPr>
      <p:guideLst>
        <p:guide orient="horz" pos="1304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5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547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FF66"/>
            </a:solidFill>
            <a:round/>
            <a:headEnd/>
            <a:tailEnd/>
          </a:ln>
          <a:effectLst>
            <a:glow rad="101600">
              <a:srgbClr val="FFFEE7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blurRad="63500" dist="46662" dir="2115817" algn="ctr" rotWithShape="0">
              <a:schemeClr val="bg2">
                <a:alpha val="74998"/>
              </a:schemeClr>
            </a:outerShdw>
          </a:effectLst>
        </p:spPr>
        <p:txBody>
          <a:bodyPr/>
          <a:lstStyle>
            <a:lvl1pPr>
              <a:defRPr>
                <a:solidFill>
                  <a:srgbClr val="0000FF"/>
                </a:solidFill>
                <a:latin typeface="+mj-lt"/>
              </a:defRPr>
            </a:lvl1pPr>
          </a:lstStyle>
          <a:p>
            <a:r>
              <a:rPr lang="ja-JP" altLang="en-US" noProof="0" dirty="0" smtClean="0"/>
              <a:t>マスタ</a:t>
            </a:r>
            <a:r>
              <a:rPr lang="en-US" altLang="ja-JP" noProof="0" dirty="0" smtClean="0"/>
              <a:t> </a:t>
            </a:r>
            <a:r>
              <a:rPr lang="ja-JP" altLang="en-US" noProof="0" dirty="0" smtClean="0"/>
              <a:t>タイトルの書式設定</a:t>
            </a:r>
            <a:endParaRPr lang="en-US" altLang="ja-JP" noProof="0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378367" y="6375401"/>
            <a:ext cx="1728894" cy="330200"/>
          </a:xfrm>
        </p:spPr>
        <p:txBody>
          <a:bodyPr/>
          <a:lstStyle>
            <a:lvl1pPr>
              <a:defRPr sz="1400" b="1" i="0">
                <a:solidFill>
                  <a:srgbClr val="0000FF"/>
                </a:solidFill>
                <a:effectLst/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75400"/>
            <a:ext cx="4978400" cy="381000"/>
          </a:xfrm>
        </p:spPr>
        <p:txBody>
          <a:bodyPr/>
          <a:lstStyle>
            <a:lvl1pPr>
              <a:defRPr sz="1400" b="1" i="0">
                <a:solidFill>
                  <a:srgbClr val="FF00FF"/>
                </a:solidFill>
                <a:effectLst/>
              </a:defRPr>
            </a:lvl1pPr>
          </a:lstStyle>
          <a:p>
            <a:r>
              <a:rPr lang="en-US" altLang="ja-JP" smtClean="0"/>
              <a:t>QCD-2013, Lanzhou</a:t>
            </a:r>
            <a:endParaRPr lang="en-US" altLang="ja-JP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15300" y="6375400"/>
            <a:ext cx="571500" cy="292100"/>
          </a:xfrm>
        </p:spPr>
        <p:txBody>
          <a:bodyPr/>
          <a:lstStyle>
            <a:lvl1pPr>
              <a:defRPr sz="1400" b="0" i="0">
                <a:solidFill>
                  <a:srgbClr val="0000FF"/>
                </a:solidFill>
                <a:effectLst/>
              </a:defRPr>
            </a:lvl1pPr>
          </a:lstStyle>
          <a:p>
            <a:fld id="{684DC042-DA42-6A4D-AE89-46F8D07AA4EE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195263" y="228600"/>
            <a:ext cx="3787775" cy="1722438"/>
            <a:chOff x="195263" y="228600"/>
            <a:chExt cx="3787775" cy="1722438"/>
          </a:xfrm>
          <a:effectLst>
            <a:glow rad="101600">
              <a:schemeClr val="bg1">
                <a:lumMod val="85000"/>
                <a:alpha val="75000"/>
              </a:schemeClr>
            </a:glow>
          </a:effectLst>
        </p:grpSpPr>
        <p:sp>
          <p:nvSpPr>
            <p:cNvPr id="9225" name="Freeform 9"/>
            <p:cNvSpPr>
              <a:spLocks/>
            </p:cNvSpPr>
            <p:nvPr userDrawn="1"/>
          </p:nvSpPr>
          <p:spPr bwMode="auto">
            <a:xfrm>
              <a:off x="280988" y="280988"/>
              <a:ext cx="3571875" cy="161448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10"/>
            <p:cNvSpPr>
              <a:spLocks/>
            </p:cNvSpPr>
            <p:nvPr userDrawn="1"/>
          </p:nvSpPr>
          <p:spPr bwMode="auto">
            <a:xfrm>
              <a:off x="304800" y="228600"/>
              <a:ext cx="3562350" cy="15986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11"/>
            <p:cNvSpPr>
              <a:spLocks/>
            </p:cNvSpPr>
            <p:nvPr userDrawn="1"/>
          </p:nvSpPr>
          <p:spPr bwMode="auto">
            <a:xfrm>
              <a:off x="752476" y="457200"/>
              <a:ext cx="2362200" cy="145891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28" name="Group 12"/>
            <p:cNvGrpSpPr>
              <a:grpSpLocks/>
            </p:cNvGrpSpPr>
            <p:nvPr userDrawn="1"/>
          </p:nvGrpSpPr>
          <p:grpSpPr bwMode="auto">
            <a:xfrm>
              <a:off x="195263" y="234950"/>
              <a:ext cx="3787775" cy="1716088"/>
              <a:chOff x="123" y="148"/>
              <a:chExt cx="2386" cy="1081"/>
            </a:xfrm>
          </p:grpSpPr>
          <p:sp>
            <p:nvSpPr>
              <p:cNvPr id="92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" name="Group 32"/>
          <p:cNvGrpSpPr/>
          <p:nvPr userDrawn="1"/>
        </p:nvGrpSpPr>
        <p:grpSpPr>
          <a:xfrm>
            <a:off x="7848600" y="4343400"/>
            <a:ext cx="742950" cy="1058863"/>
            <a:chOff x="7848600" y="4343400"/>
            <a:chExt cx="742950" cy="1058863"/>
          </a:xfrm>
        </p:grpSpPr>
        <p:sp>
          <p:nvSpPr>
            <p:cNvPr id="9235" name="Freeform 19"/>
            <p:cNvSpPr>
              <a:spLocks/>
            </p:cNvSpPr>
            <p:nvPr userDrawn="1"/>
          </p:nvSpPr>
          <p:spPr bwMode="auto">
            <a:xfrm rot="7320404">
              <a:off x="7793037" y="4660900"/>
              <a:ext cx="998538" cy="46513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Freeform 20"/>
            <p:cNvSpPr>
              <a:spLocks/>
            </p:cNvSpPr>
            <p:nvPr userDrawn="1"/>
          </p:nvSpPr>
          <p:spPr bwMode="auto">
            <a:xfrm rot="7320404">
              <a:off x="7767637" y="4640263"/>
              <a:ext cx="995363" cy="460375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7" name="Freeform 21"/>
            <p:cNvSpPr>
              <a:spLocks/>
            </p:cNvSpPr>
            <p:nvPr userDrawn="1"/>
          </p:nvSpPr>
          <p:spPr bwMode="auto">
            <a:xfrm rot="7320404">
              <a:off x="7937500" y="4622800"/>
              <a:ext cx="660400" cy="420688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38" name="Group 22"/>
            <p:cNvGrpSpPr>
              <a:grpSpLocks/>
            </p:cNvGrpSpPr>
            <p:nvPr userDrawn="1"/>
          </p:nvGrpSpPr>
          <p:grpSpPr bwMode="auto">
            <a:xfrm>
              <a:off x="7848600" y="4343400"/>
              <a:ext cx="742950" cy="1058863"/>
              <a:chOff x="4986" y="2752"/>
              <a:chExt cx="468" cy="667"/>
            </a:xfrm>
          </p:grpSpPr>
          <p:sp>
            <p:nvSpPr>
              <p:cNvPr id="92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5" name="Freeform 29"/>
          <p:cNvSpPr>
            <a:spLocks/>
          </p:cNvSpPr>
          <p:nvPr/>
        </p:nvSpPr>
        <p:spPr bwMode="auto">
          <a:xfrm>
            <a:off x="3886200" y="19050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FF00FF"/>
              </a:solidFill>
            </a:endParaRPr>
          </a:p>
        </p:txBody>
      </p:sp>
      <p:pic>
        <p:nvPicPr>
          <p:cNvPr id="32" name="Picture 31" descr="bnl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6311900"/>
            <a:ext cx="1207008" cy="441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0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>
            <a:lvl1pPr>
              <a:defRPr>
                <a:solidFill>
                  <a:srgbClr val="000090"/>
                </a:solidFill>
                <a:latin typeface="Comic Sans MS"/>
                <a:cs typeface="Comic Sans MS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454400" y="6508750"/>
            <a:ext cx="558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0"/>
                </a:solidFill>
              </a:defRPr>
            </a:lvl1pPr>
          </a:lstStyle>
          <a:p>
            <a:pPr algn="l"/>
            <a:r>
              <a:rPr lang="en-US" smtClean="0"/>
              <a:t>QCD-2013, Lanzhou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QCD-2013, Lanzhou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B1A700-7212-524C-82CA-F704C367C3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5669" y="6485467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r>
              <a:rPr lang="en-US" altLang="ja-JP" smtClean="0"/>
              <a:t>QCD-2013, Lanzhou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.outlook.eps"/>
          <p:cNvPicPr>
            <a:picLocks noChangeAspect="1"/>
          </p:cNvPicPr>
          <p:nvPr userDrawn="1"/>
        </p:nvPicPr>
        <p:blipFill>
          <a:blip r:embed="rId2"/>
          <a:srcRect l="4049" t="8240" b="1648"/>
          <a:stretch>
            <a:fillRect/>
          </a:stretch>
        </p:blipFill>
        <p:spPr>
          <a:xfrm>
            <a:off x="7112824" y="0"/>
            <a:ext cx="1492758" cy="6889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806450"/>
            <a:ext cx="8855075" cy="5616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5669" y="6574367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1201" y="6565900"/>
            <a:ext cx="4902200" cy="228600"/>
          </a:xfrm>
        </p:spPr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r>
              <a:rPr lang="en-US" altLang="ja-JP" smtClean="0"/>
              <a:t>QCD-2013, Lanzhou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10" name="Group 60"/>
          <p:cNvGrpSpPr>
            <a:grpSpLocks/>
          </p:cNvGrpSpPr>
          <p:nvPr userDrawn="1"/>
        </p:nvGrpSpPr>
        <p:grpSpPr bwMode="auto">
          <a:xfrm rot="5400000">
            <a:off x="4086225" y="-3648075"/>
            <a:ext cx="431800" cy="8604250"/>
            <a:chOff x="5468" y="1333"/>
            <a:chExt cx="243" cy="2714"/>
          </a:xfrm>
        </p:grpSpPr>
        <p:sp>
          <p:nvSpPr>
            <p:cNvPr id="11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0"/>
            <a:ext cx="65405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QCD-2013, Lanzhou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QCD-2013, Lanzhou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" name="Group 60"/>
          <p:cNvGrpSpPr>
            <a:grpSpLocks/>
          </p:cNvGrpSpPr>
          <p:nvPr userDrawn="1"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9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64262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picture.outlook.eps"/>
          <p:cNvPicPr>
            <a:picLocks noChangeAspect="1"/>
          </p:cNvPicPr>
          <p:nvPr userDrawn="1"/>
        </p:nvPicPr>
        <p:blipFill>
          <a:blip r:embed="rId2"/>
          <a:srcRect l="4049" t="8240" b="1648"/>
          <a:stretch>
            <a:fillRect/>
          </a:stretch>
        </p:blipFill>
        <p:spPr>
          <a:xfrm>
            <a:off x="6960424" y="-12700"/>
            <a:ext cx="1492758" cy="6889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QCD-2013, Lanzhou</a:t>
            </a: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DBD2CD6-BD71-9540-8FCE-C04CD30520C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75" y="692150"/>
            <a:ext cx="4351338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692150"/>
            <a:ext cx="4351337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58429" y="6565901"/>
            <a:ext cx="1507067" cy="27516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75035" y="6578600"/>
            <a:ext cx="4236508" cy="2286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altLang="ja-JP" smtClean="0"/>
              <a:t>QCD-2013, Lanzhou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AC92166-1194-2F48-BFD2-97EB8C0610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QCD-2013, Lanzhou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2F8949-A4D7-1044-8DE4-2C17568E9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5" Type="http://schemas.openxmlformats.org/officeDocument/2006/relationships/image" Target="../media/image4.gif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07629" y="6565901"/>
            <a:ext cx="1507067" cy="27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1201" y="6565900"/>
            <a:ext cx="4902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i="1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r>
              <a:rPr lang="en-US" altLang="ja-JP" smtClean="0"/>
              <a:t>QCD-2013, Lanzhou</a:t>
            </a:r>
            <a:endParaRPr lang="en-US" altLang="ja-JP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53200"/>
            <a:ext cx="5334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9EA87294-3AFE-9D4E-921B-BEF8B3AF57E5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8248" name="Rectangle 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" y="596900"/>
            <a:ext cx="9026525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</a:t>
            </a:r>
            <a:r>
              <a:rPr lang="en-GB" dirty="0" smtClean="0"/>
              <a:t>level</a:t>
            </a:r>
            <a:endParaRPr lang="en-GB" dirty="0"/>
          </a:p>
        </p:txBody>
      </p:sp>
      <p:grpSp>
        <p:nvGrpSpPr>
          <p:cNvPr id="59" name="Group 58"/>
          <p:cNvGrpSpPr>
            <a:grpSpLocks noChangeAspect="1"/>
          </p:cNvGrpSpPr>
          <p:nvPr userDrawn="1"/>
        </p:nvGrpSpPr>
        <p:grpSpPr>
          <a:xfrm>
            <a:off x="0" y="6156722"/>
            <a:ext cx="1003762" cy="701278"/>
            <a:chOff x="7938" y="5878513"/>
            <a:chExt cx="1338262" cy="935037"/>
          </a:xfrm>
        </p:grpSpPr>
        <p:sp>
          <p:nvSpPr>
            <p:cNvPr id="8203" name="Freeform 11"/>
            <p:cNvSpPr>
              <a:spLocks noChangeAspect="1"/>
            </p:cNvSpPr>
            <p:nvPr userDrawn="1"/>
          </p:nvSpPr>
          <p:spPr bwMode="auto">
            <a:xfrm>
              <a:off x="30560" y="5896380"/>
              <a:ext cx="1296590" cy="773043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 noChangeAspect="1"/>
            </p:cNvSpPr>
            <p:nvPr userDrawn="1"/>
          </p:nvSpPr>
          <p:spPr bwMode="auto">
            <a:xfrm>
              <a:off x="1218803" y="5988097"/>
              <a:ext cx="84534" cy="15365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5" name="Freeform 13"/>
            <p:cNvSpPr>
              <a:spLocks noChangeAspect="1"/>
            </p:cNvSpPr>
            <p:nvPr userDrawn="1"/>
          </p:nvSpPr>
          <p:spPr bwMode="auto">
            <a:xfrm>
              <a:off x="25797" y="6216794"/>
              <a:ext cx="942975" cy="48836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6" name="Freeform 14"/>
            <p:cNvSpPr>
              <a:spLocks noChangeAspect="1"/>
            </p:cNvSpPr>
            <p:nvPr userDrawn="1"/>
          </p:nvSpPr>
          <p:spPr bwMode="auto">
            <a:xfrm>
              <a:off x="155575" y="6257292"/>
              <a:ext cx="625078" cy="44548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7" name="Freeform 15"/>
            <p:cNvSpPr>
              <a:spLocks noChangeAspect="1"/>
            </p:cNvSpPr>
            <p:nvPr userDrawn="1"/>
          </p:nvSpPr>
          <p:spPr bwMode="auto">
            <a:xfrm>
              <a:off x="579438" y="5928540"/>
              <a:ext cx="160734" cy="14412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8" name="Freeform 16"/>
            <p:cNvSpPr>
              <a:spLocks noChangeAspect="1"/>
            </p:cNvSpPr>
            <p:nvPr userDrawn="1"/>
          </p:nvSpPr>
          <p:spPr bwMode="auto">
            <a:xfrm>
              <a:off x="765175" y="6680143"/>
              <a:ext cx="90487" cy="133407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9" name="Freeform 17"/>
            <p:cNvSpPr>
              <a:spLocks noChangeAspect="1"/>
            </p:cNvSpPr>
            <p:nvPr userDrawn="1"/>
          </p:nvSpPr>
          <p:spPr bwMode="auto">
            <a:xfrm>
              <a:off x="602060" y="6017875"/>
              <a:ext cx="229791" cy="45620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0" name="Freeform 18"/>
            <p:cNvSpPr>
              <a:spLocks noChangeAspect="1"/>
            </p:cNvSpPr>
            <p:nvPr userDrawn="1"/>
          </p:nvSpPr>
          <p:spPr bwMode="auto">
            <a:xfrm>
              <a:off x="797322" y="5997626"/>
              <a:ext cx="433387" cy="207257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1" name="Freeform 19"/>
            <p:cNvSpPr>
              <a:spLocks noChangeAspect="1"/>
            </p:cNvSpPr>
            <p:nvPr userDrawn="1"/>
          </p:nvSpPr>
          <p:spPr bwMode="auto">
            <a:xfrm>
              <a:off x="415132" y="6120312"/>
              <a:ext cx="185737" cy="7980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12" name="Group 20"/>
            <p:cNvGrpSpPr>
              <a:grpSpLocks noChangeAspect="1"/>
            </p:cNvGrpSpPr>
            <p:nvPr userDrawn="1"/>
          </p:nvGrpSpPr>
          <p:grpSpPr bwMode="auto">
            <a:xfrm>
              <a:off x="7938" y="5878513"/>
              <a:ext cx="1338262" cy="929081"/>
              <a:chOff x="5" y="3490"/>
              <a:chExt cx="1124" cy="780"/>
            </a:xfrm>
          </p:grpSpPr>
          <p:grpSp>
            <p:nvGrpSpPr>
              <p:cNvPr id="8213" name="Group 21"/>
              <p:cNvGrpSpPr>
                <a:grpSpLocks noChangeAspect="1"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214" name="Freeform 22"/>
                <p:cNvSpPr>
                  <a:spLocks noChangeAspect="1"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5" name="Freeform 23"/>
                <p:cNvSpPr>
                  <a:spLocks noChangeAspect="1"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6" name="Freeform 24"/>
                <p:cNvSpPr>
                  <a:spLocks noChangeAspect="1"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17" name="Freeform 25"/>
              <p:cNvSpPr>
                <a:spLocks noChangeAspect="1"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8" name="Freeform 26"/>
              <p:cNvSpPr>
                <a:spLocks noChangeAspect="1"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9" name="Freeform 27"/>
              <p:cNvSpPr>
                <a:spLocks noChangeAspect="1"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220" name="Group 28"/>
              <p:cNvGrpSpPr>
                <a:grpSpLocks noChangeAspect="1"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221" name="Freeform 29"/>
                <p:cNvSpPr>
                  <a:spLocks noChangeAspect="1"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2" name="Freeform 30"/>
                <p:cNvSpPr>
                  <a:spLocks noChangeAspect="1"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3" name="Freeform 31"/>
                <p:cNvSpPr>
                  <a:spLocks noChangeAspect="1"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4" name="Freeform 32"/>
                <p:cNvSpPr>
                  <a:spLocks noChangeAspect="1"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5" name="Freeform 33"/>
                <p:cNvSpPr>
                  <a:spLocks noChangeAspect="1"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6" name="Freeform 34"/>
                <p:cNvSpPr>
                  <a:spLocks noChangeAspect="1"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7" name="Freeform 35"/>
                <p:cNvSpPr>
                  <a:spLocks noChangeAspect="1"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8" name="Freeform 36"/>
                <p:cNvSpPr>
                  <a:spLocks noChangeAspect="1"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8680450" y="1628775"/>
            <a:ext cx="385763" cy="4795838"/>
            <a:chOff x="5468" y="1333"/>
            <a:chExt cx="243" cy="2714"/>
          </a:xfrm>
        </p:grpSpPr>
        <p:sp>
          <p:nvSpPr>
            <p:cNvPr id="82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>
            <a:grpSpLocks noChangeAspect="1"/>
          </p:cNvGrpSpPr>
          <p:nvPr userDrawn="1"/>
        </p:nvGrpSpPr>
        <p:grpSpPr>
          <a:xfrm>
            <a:off x="8212732" y="414865"/>
            <a:ext cx="1212372" cy="1073944"/>
            <a:chOff x="7907932" y="0"/>
            <a:chExt cx="1616506" cy="143192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194" name="Freeform 2"/>
            <p:cNvSpPr>
              <a:spLocks noChangeAspect="1"/>
            </p:cNvSpPr>
            <p:nvPr/>
          </p:nvSpPr>
          <p:spPr bwMode="auto">
            <a:xfrm rot="18427436">
              <a:off x="8253722" y="-35530"/>
              <a:ext cx="870572" cy="1562152"/>
            </a:xfrm>
            <a:custGeom>
              <a:avLst/>
              <a:gdLst/>
              <a:ahLst/>
              <a:cxnLst>
                <a:cxn ang="0">
                  <a:pos x="2903" y="433"/>
                </a:cxn>
                <a:cxn ang="0">
                  <a:pos x="2565" y="80"/>
                </a:cxn>
                <a:cxn ang="0">
                  <a:pos x="2241" y="0"/>
                </a:cxn>
                <a:cxn ang="0">
                  <a:pos x="110" y="2811"/>
                </a:cxn>
                <a:cxn ang="0">
                  <a:pos x="110" y="3228"/>
                </a:cxn>
                <a:cxn ang="0">
                  <a:pos x="0" y="3631"/>
                </a:cxn>
                <a:cxn ang="0">
                  <a:pos x="72" y="3686"/>
                </a:cxn>
                <a:cxn ang="0">
                  <a:pos x="441" y="3355"/>
                </a:cxn>
                <a:cxn ang="0">
                  <a:pos x="740" y="3228"/>
                </a:cxn>
                <a:cxn ang="0">
                  <a:pos x="2903" y="433"/>
                </a:cxn>
                <a:cxn ang="0">
                  <a:pos x="2903" y="433"/>
                </a:cxn>
              </a:cxnLst>
              <a:rect l="0" t="0" r="r" b="b"/>
              <a:pathLst>
                <a:path w="2903" h="3686">
                  <a:moveTo>
                    <a:pt x="2903" y="433"/>
                  </a:moveTo>
                  <a:lnTo>
                    <a:pt x="2565" y="80"/>
                  </a:lnTo>
                  <a:lnTo>
                    <a:pt x="2241" y="0"/>
                  </a:lnTo>
                  <a:lnTo>
                    <a:pt x="110" y="2811"/>
                  </a:lnTo>
                  <a:lnTo>
                    <a:pt x="110" y="3228"/>
                  </a:lnTo>
                  <a:lnTo>
                    <a:pt x="0" y="3631"/>
                  </a:lnTo>
                  <a:lnTo>
                    <a:pt x="72" y="3686"/>
                  </a:lnTo>
                  <a:lnTo>
                    <a:pt x="441" y="3355"/>
                  </a:lnTo>
                  <a:lnTo>
                    <a:pt x="740" y="3228"/>
                  </a:lnTo>
                  <a:lnTo>
                    <a:pt x="2903" y="433"/>
                  </a:lnTo>
                  <a:lnTo>
                    <a:pt x="2903" y="4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" name="Freeform 8"/>
            <p:cNvSpPr>
              <a:spLocks noChangeAspect="1"/>
            </p:cNvSpPr>
            <p:nvPr/>
          </p:nvSpPr>
          <p:spPr bwMode="auto">
            <a:xfrm rot="18427436">
              <a:off x="8302127" y="-39735"/>
              <a:ext cx="872951" cy="1571670"/>
            </a:xfrm>
            <a:custGeom>
              <a:avLst/>
              <a:gdLst/>
              <a:ahLst/>
              <a:cxnLst>
                <a:cxn ang="0">
                  <a:pos x="2293" y="0"/>
                </a:cxn>
                <a:cxn ang="0">
                  <a:pos x="130" y="2835"/>
                </a:cxn>
                <a:cxn ang="0">
                  <a:pos x="131" y="3201"/>
                </a:cxn>
                <a:cxn ang="0">
                  <a:pos x="0" y="3633"/>
                </a:cxn>
                <a:cxn ang="0">
                  <a:pos x="50" y="3703"/>
                </a:cxn>
                <a:cxn ang="0">
                  <a:pos x="422" y="3352"/>
                </a:cxn>
                <a:cxn ang="0">
                  <a:pos x="763" y="3220"/>
                </a:cxn>
                <a:cxn ang="0">
                  <a:pos x="2911" y="428"/>
                </a:cxn>
                <a:cxn ang="0">
                  <a:pos x="2589" y="96"/>
                </a:cxn>
                <a:cxn ang="0">
                  <a:pos x="2293" y="0"/>
                </a:cxn>
                <a:cxn ang="0">
                  <a:pos x="2293" y="0"/>
                </a:cxn>
              </a:cxnLst>
              <a:rect l="0" t="0" r="r" b="b"/>
              <a:pathLst>
                <a:path w="2911" h="3703">
                  <a:moveTo>
                    <a:pt x="2293" y="0"/>
                  </a:moveTo>
                  <a:lnTo>
                    <a:pt x="130" y="2835"/>
                  </a:lnTo>
                  <a:lnTo>
                    <a:pt x="131" y="3201"/>
                  </a:lnTo>
                  <a:lnTo>
                    <a:pt x="0" y="3633"/>
                  </a:lnTo>
                  <a:lnTo>
                    <a:pt x="50" y="3703"/>
                  </a:lnTo>
                  <a:lnTo>
                    <a:pt x="422" y="3352"/>
                  </a:lnTo>
                  <a:lnTo>
                    <a:pt x="763" y="3220"/>
                  </a:lnTo>
                  <a:lnTo>
                    <a:pt x="2911" y="428"/>
                  </a:lnTo>
                  <a:lnTo>
                    <a:pt x="2589" y="96"/>
                  </a:lnTo>
                  <a:lnTo>
                    <a:pt x="2293" y="0"/>
                  </a:lnTo>
                  <a:lnTo>
                    <a:pt x="2293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1" name="Freeform 9"/>
            <p:cNvSpPr>
              <a:spLocks noChangeAspect="1"/>
            </p:cNvSpPr>
            <p:nvPr/>
          </p:nvSpPr>
          <p:spPr bwMode="auto">
            <a:xfrm rot="18427436">
              <a:off x="8292965" y="120342"/>
              <a:ext cx="768292" cy="1177860"/>
            </a:xfrm>
            <a:custGeom>
              <a:avLst/>
              <a:gdLst/>
              <a:ahLst/>
              <a:cxnLst>
                <a:cxn ang="0">
                  <a:pos x="0" y="2485"/>
                </a:cxn>
                <a:cxn ang="0">
                  <a:pos x="432" y="2553"/>
                </a:cxn>
                <a:cxn ang="0">
                  <a:pos x="736" y="2777"/>
                </a:cxn>
                <a:cxn ang="0">
                  <a:pos x="2561" y="399"/>
                </a:cxn>
                <a:cxn ang="0">
                  <a:pos x="2118" y="82"/>
                </a:cxn>
                <a:cxn ang="0">
                  <a:pos x="1898" y="0"/>
                </a:cxn>
                <a:cxn ang="0">
                  <a:pos x="0" y="2485"/>
                </a:cxn>
                <a:cxn ang="0">
                  <a:pos x="0" y="2485"/>
                </a:cxn>
              </a:cxnLst>
              <a:rect l="0" t="0" r="r" b="b"/>
              <a:pathLst>
                <a:path w="2561" h="2777">
                  <a:moveTo>
                    <a:pt x="0" y="2485"/>
                  </a:moveTo>
                  <a:lnTo>
                    <a:pt x="432" y="2553"/>
                  </a:lnTo>
                  <a:lnTo>
                    <a:pt x="736" y="2777"/>
                  </a:lnTo>
                  <a:lnTo>
                    <a:pt x="2561" y="399"/>
                  </a:lnTo>
                  <a:lnTo>
                    <a:pt x="2118" y="82"/>
                  </a:lnTo>
                  <a:lnTo>
                    <a:pt x="1898" y="0"/>
                  </a:lnTo>
                  <a:lnTo>
                    <a:pt x="0" y="2485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32" name="Group 40"/>
            <p:cNvGrpSpPr>
              <a:grpSpLocks noChangeAspect="1"/>
            </p:cNvGrpSpPr>
            <p:nvPr/>
          </p:nvGrpSpPr>
          <p:grpSpPr bwMode="auto">
            <a:xfrm>
              <a:off x="7924800" y="0"/>
              <a:ext cx="1599034" cy="1431925"/>
              <a:chOff x="4610" y="57"/>
              <a:chExt cx="1344" cy="1204"/>
            </a:xfrm>
          </p:grpSpPr>
          <p:grpSp>
            <p:nvGrpSpPr>
              <p:cNvPr id="8233" name="Group 41"/>
              <p:cNvGrpSpPr>
                <a:grpSpLocks noChangeAspect="1"/>
              </p:cNvGrpSpPr>
              <p:nvPr userDrawn="1"/>
            </p:nvGrpSpPr>
            <p:grpSpPr bwMode="auto">
              <a:xfrm>
                <a:off x="4610" y="57"/>
                <a:ext cx="1344" cy="1204"/>
                <a:chOff x="4610" y="57"/>
                <a:chExt cx="1344" cy="1204"/>
              </a:xfrm>
            </p:grpSpPr>
            <p:sp>
              <p:nvSpPr>
                <p:cNvPr id="8234" name="Freeform 42"/>
                <p:cNvSpPr>
                  <a:spLocks noChangeAspect="1"/>
                </p:cNvSpPr>
                <p:nvPr userDrawn="1"/>
              </p:nvSpPr>
              <p:spPr bwMode="auto">
                <a:xfrm rot="-3172564">
                  <a:off x="5430" y="1086"/>
                  <a:ext cx="62" cy="288"/>
                </a:xfrm>
                <a:custGeom>
                  <a:avLst/>
                  <a:gdLst/>
                  <a:ahLst/>
                  <a:cxnLst>
                    <a:cxn ang="0">
                      <a:pos x="123" y="9"/>
                    </a:cxn>
                    <a:cxn ang="0">
                      <a:pos x="131" y="342"/>
                    </a:cxn>
                    <a:cxn ang="0">
                      <a:pos x="0" y="806"/>
                    </a:cxn>
                    <a:cxn ang="0">
                      <a:pos x="79" y="789"/>
                    </a:cxn>
                    <a:cxn ang="0">
                      <a:pos x="218" y="376"/>
                    </a:cxn>
                    <a:cxn ang="0">
                      <a:pos x="245" y="0"/>
                    </a:cxn>
                    <a:cxn ang="0">
                      <a:pos x="123" y="9"/>
                    </a:cxn>
                    <a:cxn ang="0">
                      <a:pos x="123" y="9"/>
                    </a:cxn>
                  </a:cxnLst>
                  <a:rect l="0" t="0" r="r" b="b"/>
                  <a:pathLst>
                    <a:path w="245" h="806">
                      <a:moveTo>
                        <a:pt x="123" y="9"/>
                      </a:moveTo>
                      <a:lnTo>
                        <a:pt x="131" y="342"/>
                      </a:lnTo>
                      <a:lnTo>
                        <a:pt x="0" y="806"/>
                      </a:lnTo>
                      <a:lnTo>
                        <a:pt x="79" y="789"/>
                      </a:lnTo>
                      <a:lnTo>
                        <a:pt x="218" y="376"/>
                      </a:lnTo>
                      <a:lnTo>
                        <a:pt x="245" y="0"/>
                      </a:lnTo>
                      <a:lnTo>
                        <a:pt x="123" y="9"/>
                      </a:lnTo>
                      <a:lnTo>
                        <a:pt x="123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235" name="Group 43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4610" y="57"/>
                  <a:ext cx="1344" cy="985"/>
                  <a:chOff x="4610" y="57"/>
                  <a:chExt cx="1344" cy="985"/>
                </a:xfrm>
              </p:grpSpPr>
              <p:sp>
                <p:nvSpPr>
                  <p:cNvPr id="8236" name="Freeform 44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66" y="71"/>
                    <a:ext cx="153" cy="1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184"/>
                      </a:cxn>
                      <a:cxn ang="0">
                        <a:pos x="500" y="349"/>
                      </a:cxn>
                      <a:cxn ang="0">
                        <a:pos x="604" y="140"/>
                      </a:cxn>
                      <a:cxn ang="0">
                        <a:pos x="359" y="9"/>
                      </a:cxn>
                      <a:cxn ang="0">
                        <a:pos x="464" y="184"/>
                      </a:cxn>
                      <a:cxn ang="0">
                        <a:pos x="131" y="17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4" h="349">
                        <a:moveTo>
                          <a:pt x="0" y="0"/>
                        </a:moveTo>
                        <a:lnTo>
                          <a:pt x="298" y="184"/>
                        </a:lnTo>
                        <a:lnTo>
                          <a:pt x="500" y="349"/>
                        </a:lnTo>
                        <a:lnTo>
                          <a:pt x="604" y="140"/>
                        </a:lnTo>
                        <a:lnTo>
                          <a:pt x="359" y="9"/>
                        </a:lnTo>
                        <a:lnTo>
                          <a:pt x="464" y="184"/>
                        </a:lnTo>
                        <a:lnTo>
                          <a:pt x="131" y="1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7" name="Freeform 45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048" y="332"/>
                    <a:ext cx="269" cy="438"/>
                  </a:xfrm>
                  <a:custGeom>
                    <a:avLst/>
                    <a:gdLst/>
                    <a:ahLst/>
                    <a:cxnLst>
                      <a:cxn ang="0">
                        <a:pos x="741" y="129"/>
                      </a:cxn>
                      <a:cxn ang="0">
                        <a:pos x="485" y="352"/>
                      </a:cxn>
                      <a:cxn ang="0">
                        <a:pos x="163" y="762"/>
                      </a:cxn>
                      <a:cxn ang="0">
                        <a:pos x="0" y="1101"/>
                      </a:cxn>
                      <a:cxn ang="0">
                        <a:pos x="59" y="1230"/>
                      </a:cxn>
                      <a:cxn ang="0">
                        <a:pos x="262" y="1201"/>
                      </a:cxn>
                      <a:cxn ang="0">
                        <a:pos x="578" y="914"/>
                      </a:cxn>
                      <a:cxn ang="0">
                        <a:pos x="876" y="534"/>
                      </a:cxn>
                      <a:cxn ang="0">
                        <a:pos x="1034" y="270"/>
                      </a:cxn>
                      <a:cxn ang="0">
                        <a:pos x="1064" y="84"/>
                      </a:cxn>
                      <a:cxn ang="0">
                        <a:pos x="977" y="0"/>
                      </a:cxn>
                      <a:cxn ang="0">
                        <a:pos x="836" y="65"/>
                      </a:cxn>
                      <a:cxn ang="0">
                        <a:pos x="969" y="107"/>
                      </a:cxn>
                      <a:cxn ang="0">
                        <a:pos x="876" y="352"/>
                      </a:cxn>
                      <a:cxn ang="0">
                        <a:pos x="690" y="656"/>
                      </a:cxn>
                      <a:cxn ang="0">
                        <a:pos x="350" y="1008"/>
                      </a:cxn>
                      <a:cxn ang="0">
                        <a:pos x="116" y="1114"/>
                      </a:cxn>
                      <a:cxn ang="0">
                        <a:pos x="135" y="943"/>
                      </a:cxn>
                      <a:cxn ang="0">
                        <a:pos x="437" y="504"/>
                      </a:cxn>
                      <a:cxn ang="0">
                        <a:pos x="831" y="118"/>
                      </a:cxn>
                      <a:cxn ang="0">
                        <a:pos x="741" y="129"/>
                      </a:cxn>
                      <a:cxn ang="0">
                        <a:pos x="741" y="129"/>
                      </a:cxn>
                    </a:cxnLst>
                    <a:rect l="0" t="0" r="r" b="b"/>
                    <a:pathLst>
                      <a:path w="1064" h="1230">
                        <a:moveTo>
                          <a:pt x="741" y="129"/>
                        </a:moveTo>
                        <a:lnTo>
                          <a:pt x="485" y="352"/>
                        </a:lnTo>
                        <a:lnTo>
                          <a:pt x="163" y="762"/>
                        </a:lnTo>
                        <a:lnTo>
                          <a:pt x="0" y="1101"/>
                        </a:lnTo>
                        <a:lnTo>
                          <a:pt x="59" y="1230"/>
                        </a:lnTo>
                        <a:lnTo>
                          <a:pt x="262" y="1201"/>
                        </a:lnTo>
                        <a:lnTo>
                          <a:pt x="578" y="914"/>
                        </a:lnTo>
                        <a:lnTo>
                          <a:pt x="876" y="534"/>
                        </a:lnTo>
                        <a:lnTo>
                          <a:pt x="1034" y="270"/>
                        </a:lnTo>
                        <a:lnTo>
                          <a:pt x="1064" y="84"/>
                        </a:lnTo>
                        <a:lnTo>
                          <a:pt x="977" y="0"/>
                        </a:lnTo>
                        <a:lnTo>
                          <a:pt x="836" y="65"/>
                        </a:lnTo>
                        <a:lnTo>
                          <a:pt x="969" y="107"/>
                        </a:lnTo>
                        <a:lnTo>
                          <a:pt x="876" y="352"/>
                        </a:lnTo>
                        <a:lnTo>
                          <a:pt x="690" y="656"/>
                        </a:lnTo>
                        <a:lnTo>
                          <a:pt x="350" y="1008"/>
                        </a:lnTo>
                        <a:lnTo>
                          <a:pt x="116" y="1114"/>
                        </a:lnTo>
                        <a:lnTo>
                          <a:pt x="135" y="943"/>
                        </a:lnTo>
                        <a:lnTo>
                          <a:pt x="437" y="504"/>
                        </a:lnTo>
                        <a:lnTo>
                          <a:pt x="831" y="118"/>
                        </a:lnTo>
                        <a:lnTo>
                          <a:pt x="741" y="129"/>
                        </a:lnTo>
                        <a:lnTo>
                          <a:pt x="741" y="1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8" name="Freeform 46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858" y="182"/>
                    <a:ext cx="505" cy="898"/>
                  </a:xfrm>
                  <a:custGeom>
                    <a:avLst/>
                    <a:gdLst/>
                    <a:ahLst/>
                    <a:cxnLst>
                      <a:cxn ang="0">
                        <a:pos x="1941" y="0"/>
                      </a:cxn>
                      <a:cxn ang="0">
                        <a:pos x="0" y="2521"/>
                      </a:cxn>
                      <a:cxn ang="0">
                        <a:pos x="192" y="2450"/>
                      </a:cxn>
                      <a:cxn ang="0">
                        <a:pos x="2002" y="61"/>
                      </a:cxn>
                      <a:cxn ang="0">
                        <a:pos x="1941" y="0"/>
                      </a:cxn>
                      <a:cxn ang="0">
                        <a:pos x="1941" y="0"/>
                      </a:cxn>
                    </a:cxnLst>
                    <a:rect l="0" t="0" r="r" b="b"/>
                    <a:pathLst>
                      <a:path w="2002" h="2521">
                        <a:moveTo>
                          <a:pt x="1941" y="0"/>
                        </a:moveTo>
                        <a:lnTo>
                          <a:pt x="0" y="2521"/>
                        </a:lnTo>
                        <a:lnTo>
                          <a:pt x="192" y="2450"/>
                        </a:lnTo>
                        <a:lnTo>
                          <a:pt x="2002" y="61"/>
                        </a:lnTo>
                        <a:lnTo>
                          <a:pt x="1941" y="0"/>
                        </a:lnTo>
                        <a:lnTo>
                          <a:pt x="1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9" name="Freeform 47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03" y="-19"/>
                    <a:ext cx="758" cy="1344"/>
                  </a:xfrm>
                  <a:custGeom>
                    <a:avLst/>
                    <a:gdLst/>
                    <a:ahLst/>
                    <a:cxnLst>
                      <a:cxn ang="0">
                        <a:pos x="95" y="2844"/>
                      </a:cxn>
                      <a:cxn ang="0">
                        <a:pos x="394" y="2834"/>
                      </a:cxn>
                      <a:cxn ang="0">
                        <a:pos x="821" y="3009"/>
                      </a:cxn>
                      <a:cxn ang="0">
                        <a:pos x="681" y="2817"/>
                      </a:cxn>
                      <a:cxn ang="0">
                        <a:pos x="367" y="2703"/>
                      </a:cxn>
                      <a:cxn ang="0">
                        <a:pos x="637" y="2720"/>
                      </a:cxn>
                      <a:cxn ang="0">
                        <a:pos x="979" y="2870"/>
                      </a:cxn>
                      <a:cxn ang="0">
                        <a:pos x="2859" y="420"/>
                      </a:cxn>
                      <a:cxn ang="0">
                        <a:pos x="2578" y="148"/>
                      </a:cxn>
                      <a:cxn ang="0">
                        <a:pos x="2308" y="0"/>
                      </a:cxn>
                      <a:cxn ang="0">
                        <a:pos x="2692" y="78"/>
                      </a:cxn>
                      <a:cxn ang="0">
                        <a:pos x="3007" y="428"/>
                      </a:cxn>
                      <a:cxn ang="0">
                        <a:pos x="831" y="3273"/>
                      </a:cxn>
                      <a:cxn ang="0">
                        <a:pos x="481" y="3412"/>
                      </a:cxn>
                      <a:cxn ang="0">
                        <a:pos x="105" y="3771"/>
                      </a:cxn>
                      <a:cxn ang="0">
                        <a:pos x="0" y="3667"/>
                      </a:cxn>
                      <a:cxn ang="0">
                        <a:pos x="131" y="3631"/>
                      </a:cxn>
                      <a:cxn ang="0">
                        <a:pos x="376" y="3385"/>
                      </a:cxn>
                      <a:cxn ang="0">
                        <a:pos x="165" y="3273"/>
                      </a:cxn>
                      <a:cxn ang="0">
                        <a:pos x="165" y="3176"/>
                      </a:cxn>
                      <a:cxn ang="0">
                        <a:pos x="411" y="3298"/>
                      </a:cxn>
                      <a:cxn ang="0">
                        <a:pos x="411" y="3186"/>
                      </a:cxn>
                      <a:cxn ang="0">
                        <a:pos x="603" y="3220"/>
                      </a:cxn>
                      <a:cxn ang="0">
                        <a:pos x="428" y="3079"/>
                      </a:cxn>
                      <a:cxn ang="0">
                        <a:pos x="629" y="3062"/>
                      </a:cxn>
                      <a:cxn ang="0">
                        <a:pos x="95" y="2844"/>
                      </a:cxn>
                      <a:cxn ang="0">
                        <a:pos x="95" y="2844"/>
                      </a:cxn>
                    </a:cxnLst>
                    <a:rect l="0" t="0" r="r" b="b"/>
                    <a:pathLst>
                      <a:path w="3007" h="3771">
                        <a:moveTo>
                          <a:pt x="95" y="2844"/>
                        </a:moveTo>
                        <a:lnTo>
                          <a:pt x="394" y="2834"/>
                        </a:lnTo>
                        <a:lnTo>
                          <a:pt x="821" y="3009"/>
                        </a:lnTo>
                        <a:lnTo>
                          <a:pt x="681" y="2817"/>
                        </a:lnTo>
                        <a:lnTo>
                          <a:pt x="367" y="2703"/>
                        </a:lnTo>
                        <a:lnTo>
                          <a:pt x="637" y="2720"/>
                        </a:lnTo>
                        <a:lnTo>
                          <a:pt x="979" y="2870"/>
                        </a:lnTo>
                        <a:lnTo>
                          <a:pt x="2859" y="420"/>
                        </a:lnTo>
                        <a:lnTo>
                          <a:pt x="2578" y="148"/>
                        </a:lnTo>
                        <a:lnTo>
                          <a:pt x="2308" y="0"/>
                        </a:lnTo>
                        <a:lnTo>
                          <a:pt x="2692" y="78"/>
                        </a:lnTo>
                        <a:lnTo>
                          <a:pt x="3007" y="428"/>
                        </a:lnTo>
                        <a:lnTo>
                          <a:pt x="831" y="3273"/>
                        </a:lnTo>
                        <a:lnTo>
                          <a:pt x="481" y="3412"/>
                        </a:lnTo>
                        <a:lnTo>
                          <a:pt x="105" y="3771"/>
                        </a:lnTo>
                        <a:lnTo>
                          <a:pt x="0" y="3667"/>
                        </a:lnTo>
                        <a:lnTo>
                          <a:pt x="131" y="3631"/>
                        </a:lnTo>
                        <a:lnTo>
                          <a:pt x="376" y="3385"/>
                        </a:lnTo>
                        <a:lnTo>
                          <a:pt x="165" y="3273"/>
                        </a:lnTo>
                        <a:lnTo>
                          <a:pt x="165" y="3176"/>
                        </a:lnTo>
                        <a:lnTo>
                          <a:pt x="411" y="3298"/>
                        </a:lnTo>
                        <a:lnTo>
                          <a:pt x="411" y="3186"/>
                        </a:lnTo>
                        <a:lnTo>
                          <a:pt x="603" y="3220"/>
                        </a:lnTo>
                        <a:lnTo>
                          <a:pt x="428" y="3079"/>
                        </a:lnTo>
                        <a:lnTo>
                          <a:pt x="629" y="3062"/>
                        </a:lnTo>
                        <a:lnTo>
                          <a:pt x="95" y="2844"/>
                        </a:lnTo>
                        <a:lnTo>
                          <a:pt x="95" y="28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0" name="Freeform 48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97" y="897"/>
                    <a:ext cx="169" cy="122"/>
                  </a:xfrm>
                  <a:custGeom>
                    <a:avLst/>
                    <a:gdLst/>
                    <a:ahLst/>
                    <a:cxnLst>
                      <a:cxn ang="0">
                        <a:pos x="0" y="80"/>
                      </a:cxn>
                      <a:cxn ang="0">
                        <a:pos x="255" y="106"/>
                      </a:cxn>
                      <a:cxn ang="0">
                        <a:pos x="639" y="342"/>
                      </a:cxn>
                      <a:cxn ang="0">
                        <a:pos x="673" y="289"/>
                      </a:cxn>
                      <a:cxn ang="0">
                        <a:pos x="447" y="114"/>
                      </a:cxn>
                      <a:cxn ang="0">
                        <a:pos x="26" y="0"/>
                      </a:cxn>
                      <a:cxn ang="0">
                        <a:pos x="0" y="80"/>
                      </a:cxn>
                      <a:cxn ang="0">
                        <a:pos x="0" y="80"/>
                      </a:cxn>
                    </a:cxnLst>
                    <a:rect l="0" t="0" r="r" b="b"/>
                    <a:pathLst>
                      <a:path w="673" h="342">
                        <a:moveTo>
                          <a:pt x="0" y="80"/>
                        </a:moveTo>
                        <a:lnTo>
                          <a:pt x="255" y="106"/>
                        </a:lnTo>
                        <a:lnTo>
                          <a:pt x="639" y="342"/>
                        </a:lnTo>
                        <a:lnTo>
                          <a:pt x="673" y="289"/>
                        </a:lnTo>
                        <a:lnTo>
                          <a:pt x="447" y="114"/>
                        </a:lnTo>
                        <a:lnTo>
                          <a:pt x="26" y="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1" name="Freeform 49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53" y="806"/>
                    <a:ext cx="181" cy="144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40" y="148"/>
                      </a:cxn>
                      <a:cxn ang="0">
                        <a:pos x="638" y="403"/>
                      </a:cxn>
                      <a:cxn ang="0">
                        <a:pos x="716" y="296"/>
                      </a:cxn>
                      <a:cxn ang="0">
                        <a:pos x="420" y="114"/>
                      </a:cxn>
                      <a:cxn ang="0">
                        <a:pos x="70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6" h="403">
                        <a:moveTo>
                          <a:pt x="0" y="78"/>
                        </a:moveTo>
                        <a:lnTo>
                          <a:pt x="340" y="148"/>
                        </a:lnTo>
                        <a:lnTo>
                          <a:pt x="638" y="403"/>
                        </a:lnTo>
                        <a:lnTo>
                          <a:pt x="716" y="296"/>
                        </a:lnTo>
                        <a:lnTo>
                          <a:pt x="420" y="114"/>
                        </a:lnTo>
                        <a:lnTo>
                          <a:pt x="70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2" name="Freeform 50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85" y="210"/>
                    <a:ext cx="181" cy="14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16" y="139"/>
                      </a:cxn>
                      <a:cxn ang="0">
                        <a:pos x="649" y="411"/>
                      </a:cxn>
                      <a:cxn ang="0">
                        <a:pos x="717" y="314"/>
                      </a:cxn>
                      <a:cxn ang="0">
                        <a:pos x="394" y="87"/>
                      </a:cxn>
                      <a:cxn ang="0">
                        <a:pos x="54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7" h="411">
                        <a:moveTo>
                          <a:pt x="0" y="78"/>
                        </a:moveTo>
                        <a:lnTo>
                          <a:pt x="316" y="139"/>
                        </a:lnTo>
                        <a:lnTo>
                          <a:pt x="649" y="411"/>
                        </a:lnTo>
                        <a:lnTo>
                          <a:pt x="717" y="314"/>
                        </a:lnTo>
                        <a:lnTo>
                          <a:pt x="394" y="87"/>
                        </a:lnTo>
                        <a:lnTo>
                          <a:pt x="54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3" name="Freeform 51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48" y="142"/>
                    <a:ext cx="179" cy="138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272" y="131"/>
                      </a:cxn>
                      <a:cxn ang="0">
                        <a:pos x="665" y="386"/>
                      </a:cxn>
                      <a:cxn ang="0">
                        <a:pos x="709" y="308"/>
                      </a:cxn>
                      <a:cxn ang="0">
                        <a:pos x="306" y="53"/>
                      </a:cxn>
                      <a:cxn ang="0">
                        <a:pos x="43" y="0"/>
                      </a:cxn>
                      <a:cxn ang="0">
                        <a:pos x="0" y="88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709" h="386">
                        <a:moveTo>
                          <a:pt x="0" y="88"/>
                        </a:moveTo>
                        <a:lnTo>
                          <a:pt x="272" y="131"/>
                        </a:lnTo>
                        <a:lnTo>
                          <a:pt x="665" y="386"/>
                        </a:lnTo>
                        <a:lnTo>
                          <a:pt x="709" y="308"/>
                        </a:lnTo>
                        <a:lnTo>
                          <a:pt x="306" y="53"/>
                        </a:lnTo>
                        <a:lnTo>
                          <a:pt x="43" y="0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244" name="Line 52"/>
              <p:cNvSpPr>
                <a:spLocks noChangeAspect="1" noChangeShapeType="1"/>
              </p:cNvSpPr>
              <p:nvPr userDrawn="1"/>
            </p:nvSpPr>
            <p:spPr bwMode="auto">
              <a:xfrm>
                <a:off x="4870" y="84"/>
                <a:ext cx="42" cy="9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58" name="Picture 57" descr="bnl-logo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157" y="6477000"/>
            <a:ext cx="1207008" cy="441960"/>
          </a:xfrm>
          <a:prstGeom prst="rect">
            <a:avLst/>
          </a:prstGeom>
        </p:spPr>
      </p:pic>
      <p:grpSp>
        <p:nvGrpSpPr>
          <p:cNvPr id="8252" name="Group 60"/>
          <p:cNvGrpSpPr>
            <a:grpSpLocks/>
          </p:cNvGrpSpPr>
          <p:nvPr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8253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4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400" y="25400"/>
            <a:ext cx="8458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err="1" smtClean="0"/>
              <a:t>bubu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57" r:id="rId4"/>
    <p:sldLayoutId id="2147483655" r:id="rId5"/>
    <p:sldLayoutId id="2147483658" r:id="rId6"/>
    <p:sldLayoutId id="2147483656" r:id="rId7"/>
    <p:sldLayoutId id="2147483653" r:id="rId8"/>
    <p:sldLayoutId id="2147483659" r:id="rId9"/>
    <p:sldLayoutId id="2147483660" r:id="rId10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r" rtl="0" fontAlgn="base">
        <a:spcBef>
          <a:spcPct val="0"/>
        </a:spcBef>
        <a:spcAft>
          <a:spcPct val="0"/>
        </a:spcAft>
        <a:defRPr kumimoji="1" sz="2800" b="1" i="1">
          <a:solidFill>
            <a:srgbClr val="0000F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q"/>
        <a:defRPr kumimoji="1" sz="2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Ø"/>
        <a:defRPr kumimoji="1"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3"/>
        </a:buBlip>
        <a:defRPr kumimoji="1" sz="1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20000"/>
        <a:buFontTx/>
        <a:buBlip>
          <a:blip r:embed="rId15"/>
        </a:buBlip>
        <a:defRPr kumimoji="1" sz="1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6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arxiv.org/abs/arXiv:1212.654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EIC PHYSICS To-Do List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are thoughts on what type of things need to be updated compared to the EIC-WP</a:t>
            </a:r>
          </a:p>
          <a:p>
            <a:r>
              <a:rPr lang="en-US" dirty="0" smtClean="0"/>
              <a:t>nothing is ordered according to priority</a:t>
            </a:r>
          </a:p>
          <a:p>
            <a:r>
              <a:rPr lang="en-US" dirty="0" smtClean="0"/>
              <a:t>with the new machine design we need to have some plots, which show the impact of 10 </a:t>
            </a:r>
            <a:r>
              <a:rPr lang="en-US" dirty="0" err="1" smtClean="0"/>
              <a:t>GeV</a:t>
            </a:r>
            <a:r>
              <a:rPr lang="en-US" dirty="0" smtClean="0"/>
              <a:t> x 100/250 </a:t>
            </a:r>
            <a:r>
              <a:rPr lang="en-US" dirty="0" err="1" smtClean="0"/>
              <a:t>GeV</a:t>
            </a:r>
            <a:r>
              <a:rPr lang="en-US" dirty="0" smtClean="0"/>
              <a:t> and the 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I would be happy to hear some new physics topics which maybe make the EIC more attractive to nuclear structure and fundamental symmetry people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372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strangeness</a:t>
            </a:r>
            <a:endParaRPr lang="en-US" dirty="0"/>
          </a:p>
          <a:p>
            <a:pPr lvl="1"/>
            <a:r>
              <a:rPr lang="en-US" dirty="0" smtClean="0"/>
              <a:t>what </a:t>
            </a:r>
            <a:r>
              <a:rPr lang="en-US" dirty="0"/>
              <a:t>can we do to get s(x) and </a:t>
            </a:r>
            <a:r>
              <a:rPr lang="en-US" dirty="0" err="1"/>
              <a:t>sbar</a:t>
            </a:r>
            <a:r>
              <a:rPr lang="en-US" dirty="0"/>
              <a:t>(x) through CC and NC in </a:t>
            </a:r>
            <a:r>
              <a:rPr lang="en-US" dirty="0" err="1" smtClean="0"/>
              <a:t>ep</a:t>
            </a:r>
            <a:endParaRPr lang="en-US" dirty="0"/>
          </a:p>
          <a:p>
            <a:r>
              <a:rPr lang="en-US" dirty="0" err="1" smtClean="0"/>
              <a:t>g_v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g_a</a:t>
            </a:r>
            <a:endParaRPr lang="en-US" dirty="0"/>
          </a:p>
          <a:p>
            <a:r>
              <a:rPr lang="en-US" dirty="0" smtClean="0"/>
              <a:t>coupling </a:t>
            </a:r>
            <a:r>
              <a:rPr lang="en-US" dirty="0"/>
              <a:t>constant for different flavors here the question is what can </a:t>
            </a:r>
            <a:r>
              <a:rPr lang="en-US" dirty="0" smtClean="0"/>
              <a:t>we do</a:t>
            </a:r>
            <a:r>
              <a:rPr lang="en-US" dirty="0"/>
              <a:t>, </a:t>
            </a:r>
            <a:r>
              <a:rPr lang="en-US" dirty="0" err="1"/>
              <a:t>LHeC</a:t>
            </a:r>
            <a:r>
              <a:rPr lang="en-US" dirty="0"/>
              <a:t> made this a big topic, we should be able to do this as </a:t>
            </a:r>
            <a:r>
              <a:rPr lang="en-US" dirty="0" smtClean="0"/>
              <a:t>well, what is the competition from LHC</a:t>
            </a:r>
          </a:p>
          <a:p>
            <a:pPr lvl="1"/>
            <a:r>
              <a:rPr lang="en-US" dirty="0" smtClean="0"/>
              <a:t>should </a:t>
            </a:r>
            <a:r>
              <a:rPr lang="en-US" dirty="0"/>
              <a:t>be a topic which attracts the fundamental symmetry </a:t>
            </a:r>
            <a:r>
              <a:rPr lang="en-US" dirty="0" smtClean="0"/>
              <a:t>guys.</a:t>
            </a:r>
          </a:p>
          <a:p>
            <a:r>
              <a:rPr lang="en-US" dirty="0" smtClean="0"/>
              <a:t>nuclear </a:t>
            </a:r>
            <a:r>
              <a:rPr lang="en-US" dirty="0" err="1" smtClean="0"/>
              <a:t>pdfs</a:t>
            </a:r>
            <a:endParaRPr lang="en-US" dirty="0" smtClean="0"/>
          </a:p>
          <a:p>
            <a:pPr lvl="1"/>
            <a:r>
              <a:rPr lang="en-US" dirty="0" smtClean="0"/>
              <a:t>here </a:t>
            </a:r>
            <a:r>
              <a:rPr lang="en-US" dirty="0"/>
              <a:t>I think we should finalize the work done by Matt and </a:t>
            </a:r>
            <a:r>
              <a:rPr lang="en-US" dirty="0" err="1" smtClean="0"/>
              <a:t>Hannu</a:t>
            </a:r>
            <a:endParaRPr lang="en-US" dirty="0" smtClean="0"/>
          </a:p>
          <a:p>
            <a:pPr lvl="1"/>
            <a:r>
              <a:rPr lang="en-US" dirty="0" smtClean="0"/>
              <a:t>include </a:t>
            </a:r>
            <a:r>
              <a:rPr lang="en-US" dirty="0"/>
              <a:t>F_2^c and </a:t>
            </a:r>
            <a:r>
              <a:rPr lang="en-US" dirty="0" err="1"/>
              <a:t>F_L^c</a:t>
            </a:r>
            <a:r>
              <a:rPr lang="en-US" dirty="0"/>
              <a:t> and write a paper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3549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EletroWeak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theta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currently is in the white paper, is not believable to me  </a:t>
            </a:r>
            <a:r>
              <a:rPr lang="en-US" dirty="0" smtClean="0"/>
              <a:t>all all. Also </a:t>
            </a:r>
            <a:r>
              <a:rPr lang="en-US" dirty="0"/>
              <a:t>the argument needs to be changed to account for what we know </a:t>
            </a:r>
            <a:r>
              <a:rPr lang="en-US" dirty="0" smtClean="0"/>
              <a:t>about super</a:t>
            </a:r>
            <a:r>
              <a:rPr lang="en-US" dirty="0"/>
              <a:t>-symmetry from the LHC by now. This would be a great topic for </a:t>
            </a:r>
            <a:r>
              <a:rPr lang="en-US" dirty="0" smtClean="0"/>
              <a:t>an external </a:t>
            </a:r>
            <a:r>
              <a:rPr lang="en-US" dirty="0"/>
              <a:t>group, which has experience on </a:t>
            </a:r>
            <a:r>
              <a:rPr lang="en-US" dirty="0" smtClean="0"/>
              <a:t>this. Also </a:t>
            </a:r>
            <a:r>
              <a:rPr lang="en-US" dirty="0"/>
              <a:t>the new Q-weak result agrees with the SM prediction, </a:t>
            </a:r>
            <a:r>
              <a:rPr lang="en-US" dirty="0" smtClean="0"/>
              <a:t>would be interesting </a:t>
            </a:r>
            <a:r>
              <a:rPr lang="en-US" dirty="0"/>
              <a:t>to know what this means for future </a:t>
            </a:r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theta measurements</a:t>
            </a:r>
          </a:p>
          <a:p>
            <a:r>
              <a:rPr lang="en-US" dirty="0" smtClean="0"/>
              <a:t>lepton number violation </a:t>
            </a:r>
          </a:p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4293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 </a:t>
            </a:r>
            <a:r>
              <a:rPr lang="en-US" dirty="0"/>
              <a:t>think there is room for improvement to what is now in the </a:t>
            </a:r>
            <a:r>
              <a:rPr lang="en-US" dirty="0" err="1"/>
              <a:t>eic-</a:t>
            </a:r>
            <a:r>
              <a:rPr lang="en-US" dirty="0" err="1" smtClean="0"/>
              <a:t>wp</a:t>
            </a:r>
            <a:r>
              <a:rPr lang="en-US" dirty="0" smtClean="0"/>
              <a:t>. we </a:t>
            </a:r>
            <a:r>
              <a:rPr lang="en-US" dirty="0"/>
              <a:t>should really show what we can do on heavy quarks c and </a:t>
            </a:r>
            <a:r>
              <a:rPr lang="en-US" dirty="0" smtClean="0"/>
              <a:t>b. I </a:t>
            </a:r>
            <a:r>
              <a:rPr lang="en-US" dirty="0"/>
              <a:t>also think it would be really nice to show what we could do on </a:t>
            </a:r>
            <a:r>
              <a:rPr lang="en-US" dirty="0" smtClean="0"/>
              <a:t>jets and </a:t>
            </a:r>
            <a:r>
              <a:rPr lang="en-US" dirty="0"/>
              <a:t>jet modifications, heavy vs. light quark </a:t>
            </a:r>
            <a:r>
              <a:rPr lang="en-US" dirty="0" smtClean="0"/>
              <a:t>jets. One </a:t>
            </a:r>
            <a:r>
              <a:rPr lang="en-US" dirty="0"/>
              <a:t>interesting question is can we in some way put in a MC </a:t>
            </a:r>
            <a:r>
              <a:rPr lang="en-US" dirty="0" smtClean="0"/>
              <a:t>a modification </a:t>
            </a:r>
            <a:r>
              <a:rPr lang="en-US" dirty="0"/>
              <a:t>of </a:t>
            </a:r>
            <a:r>
              <a:rPr lang="en-US" dirty="0" err="1"/>
              <a:t>parton</a:t>
            </a:r>
            <a:r>
              <a:rPr lang="en-US" dirty="0"/>
              <a:t> showers due to the nuclear </a:t>
            </a:r>
            <a:r>
              <a:rPr lang="en-US" dirty="0" smtClean="0"/>
              <a:t>medium like </a:t>
            </a:r>
            <a:r>
              <a:rPr lang="en-US" dirty="0"/>
              <a:t>is indicated by the following </a:t>
            </a:r>
            <a:r>
              <a:rPr lang="en-US" dirty="0" smtClean="0"/>
              <a:t>paper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err="1">
                <a:hlinkClick r:id="rId2"/>
              </a:rPr>
              <a:t>arxiv.org</a:t>
            </a:r>
            <a:r>
              <a:rPr lang="en-US" dirty="0">
                <a:hlinkClick r:id="rId2"/>
              </a:rPr>
              <a:t>/abs/arXiv:</a:t>
            </a:r>
            <a:r>
              <a:rPr lang="en-US" dirty="0" smtClean="0">
                <a:hlinkClick r:id="rId2"/>
              </a:rPr>
              <a:t>1212.6541</a:t>
            </a:r>
            <a:endParaRPr lang="en-US" dirty="0"/>
          </a:p>
          <a:p>
            <a:r>
              <a:rPr lang="en-US" dirty="0" err="1" smtClean="0"/>
              <a:t>ep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here </a:t>
            </a:r>
            <a:r>
              <a:rPr lang="en-US" dirty="0"/>
              <a:t>the question is can we find observables which clarify </a:t>
            </a:r>
            <a:r>
              <a:rPr lang="en-US" dirty="0" smtClean="0"/>
              <a:t>what really </a:t>
            </a:r>
            <a:r>
              <a:rPr lang="en-US" dirty="0"/>
              <a:t>happens in </a:t>
            </a:r>
            <a:r>
              <a:rPr lang="en-US" dirty="0" err="1"/>
              <a:t>ff</a:t>
            </a:r>
            <a:r>
              <a:rPr lang="en-US" dirty="0"/>
              <a:t>, like is there </a:t>
            </a:r>
            <a:r>
              <a:rPr lang="en-US" dirty="0" err="1"/>
              <a:t>pt</a:t>
            </a:r>
            <a:r>
              <a:rPr lang="en-US" dirty="0"/>
              <a:t> ordering and things like </a:t>
            </a:r>
            <a:r>
              <a:rPr lang="en-US" dirty="0" smtClean="0"/>
              <a:t>that, so </a:t>
            </a:r>
            <a:r>
              <a:rPr lang="en-US" dirty="0"/>
              <a:t>loosely speaking a JETSET picture </a:t>
            </a:r>
            <a:r>
              <a:rPr lang="en-US" dirty="0" smtClean="0"/>
              <a:t>vs. </a:t>
            </a:r>
            <a:r>
              <a:rPr lang="en-US" dirty="0"/>
              <a:t>a collinear FF </a:t>
            </a:r>
            <a:r>
              <a:rPr lang="en-US" dirty="0" smtClean="0"/>
              <a:t>picture.</a:t>
            </a:r>
          </a:p>
          <a:p>
            <a:pPr lvl="1"/>
            <a:r>
              <a:rPr lang="en-US" dirty="0" smtClean="0"/>
              <a:t>one idea rapidity dependences in SIDIS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TMDs and GPDs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transition </a:t>
            </a:r>
            <a:r>
              <a:rPr lang="en-US" dirty="0"/>
              <a:t>from TMDs to twist-3 approach, we did nothing on this </a:t>
            </a:r>
            <a:r>
              <a:rPr lang="en-US" dirty="0" smtClean="0"/>
              <a:t>in the </a:t>
            </a:r>
            <a:r>
              <a:rPr lang="en-US" dirty="0"/>
              <a:t>WP, even so this is a huge advantage of the </a:t>
            </a:r>
            <a:r>
              <a:rPr lang="en-US" dirty="0" err="1"/>
              <a:t>eic</a:t>
            </a:r>
            <a:endParaRPr lang="en-US" dirty="0"/>
          </a:p>
          <a:p>
            <a:r>
              <a:rPr lang="en-US" dirty="0" smtClean="0"/>
              <a:t>intrinsic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/>
              <a:t>, </a:t>
            </a:r>
            <a:r>
              <a:rPr lang="en-US" dirty="0" smtClean="0"/>
              <a:t>would </a:t>
            </a:r>
            <a:r>
              <a:rPr lang="en-US" dirty="0"/>
              <a:t>be nice to bring </a:t>
            </a:r>
            <a:r>
              <a:rPr lang="en-US" dirty="0" smtClean="0"/>
              <a:t>all </a:t>
            </a:r>
            <a:r>
              <a:rPr lang="en-US" dirty="0"/>
              <a:t>the nice work of Mark to </a:t>
            </a:r>
            <a:r>
              <a:rPr lang="en-US" dirty="0" smtClean="0"/>
              <a:t>a publication</a:t>
            </a:r>
          </a:p>
          <a:p>
            <a:pPr lvl="1"/>
            <a:r>
              <a:rPr lang="en-US" dirty="0" smtClean="0"/>
              <a:t>impact on </a:t>
            </a:r>
            <a:r>
              <a:rPr lang="en-US" dirty="0" err="1" smtClean="0"/>
              <a:t>eA</a:t>
            </a:r>
            <a:r>
              <a:rPr lang="en-US" dirty="0" smtClean="0"/>
              <a:t> physics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can we do on twist-3 GPDs</a:t>
            </a:r>
          </a:p>
          <a:p>
            <a:r>
              <a:rPr lang="en-US" dirty="0" smtClean="0"/>
              <a:t>how </a:t>
            </a:r>
            <a:r>
              <a:rPr lang="en-US" dirty="0"/>
              <a:t>well can </a:t>
            </a:r>
            <a:r>
              <a:rPr lang="en-US" dirty="0" smtClean="0"/>
              <a:t>we </a:t>
            </a:r>
            <a:r>
              <a:rPr lang="en-US" dirty="0"/>
              <a:t>determine the </a:t>
            </a:r>
            <a:r>
              <a:rPr lang="en-US" dirty="0" err="1"/>
              <a:t>Ji</a:t>
            </a:r>
            <a:r>
              <a:rPr lang="en-US" dirty="0"/>
              <a:t>-sum rule</a:t>
            </a:r>
          </a:p>
          <a:p>
            <a:r>
              <a:rPr lang="en-US" dirty="0" smtClean="0"/>
              <a:t>can </a:t>
            </a:r>
            <a:r>
              <a:rPr lang="en-US" dirty="0"/>
              <a:t>we measure the </a:t>
            </a:r>
            <a:r>
              <a:rPr lang="en-US" dirty="0" err="1"/>
              <a:t>polarisation</a:t>
            </a:r>
            <a:r>
              <a:rPr lang="en-US" dirty="0"/>
              <a:t> of the outgoing scattered </a:t>
            </a:r>
            <a:r>
              <a:rPr lang="en-US" dirty="0" smtClean="0"/>
              <a:t>proton </a:t>
            </a:r>
            <a:r>
              <a:rPr lang="en-US" dirty="0" smtClean="0">
                <a:sym typeface="Wingdings"/>
              </a:rPr>
              <a:t> RP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6955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eA</a:t>
            </a:r>
            <a:endParaRPr lang="en-US" dirty="0"/>
          </a:p>
          <a:p>
            <a:pPr lvl="1"/>
            <a:r>
              <a:rPr lang="en-US" dirty="0" smtClean="0"/>
              <a:t>finish </a:t>
            </a:r>
            <a:r>
              <a:rPr lang="en-US" dirty="0"/>
              <a:t>to sort out the mystery about fig 3.18 in the WP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is it we need to measure/analyze to see fluctuations </a:t>
            </a:r>
            <a:r>
              <a:rPr lang="en-US" dirty="0" smtClean="0"/>
              <a:t>in inclusive </a:t>
            </a:r>
            <a:r>
              <a:rPr lang="en-US" dirty="0"/>
              <a:t>diffraction</a:t>
            </a:r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general I think we need to have </a:t>
            </a:r>
            <a:r>
              <a:rPr lang="en-US" dirty="0" smtClean="0"/>
              <a:t>some work </a:t>
            </a:r>
            <a:r>
              <a:rPr lang="en-US" dirty="0"/>
              <a:t>on jets, just to see </a:t>
            </a:r>
            <a:r>
              <a:rPr lang="en-US" dirty="0" smtClean="0"/>
              <a:t>how relevant/</a:t>
            </a:r>
            <a:r>
              <a:rPr lang="en-US" dirty="0" err="1" smtClean="0"/>
              <a:t>reconstructable</a:t>
            </a:r>
            <a:r>
              <a:rPr lang="en-US" dirty="0" smtClean="0"/>
              <a:t> </a:t>
            </a:r>
            <a:r>
              <a:rPr lang="en-US" dirty="0"/>
              <a:t>they are at </a:t>
            </a:r>
            <a:r>
              <a:rPr lang="en-US" dirty="0" smtClean="0"/>
              <a:t>the EIC </a:t>
            </a:r>
            <a:r>
              <a:rPr lang="en-US" dirty="0" err="1"/>
              <a:t>sqrt</a:t>
            </a:r>
            <a:r>
              <a:rPr lang="en-US" dirty="0"/>
              <a:t>(s)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649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</a:t>
            </a:r>
            <a:r>
              <a:rPr lang="en-US" dirty="0"/>
              <a:t>++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important is to resolve this </a:t>
            </a:r>
            <a:r>
              <a:rPr lang="en-US" dirty="0" err="1" smtClean="0"/>
              <a:t>lumi-polarisation</a:t>
            </a:r>
            <a:r>
              <a:rPr lang="en-US" dirty="0" smtClean="0"/>
              <a:t> connection</a:t>
            </a:r>
          </a:p>
          <a:p>
            <a:pPr lvl="1"/>
            <a:r>
              <a:rPr lang="en-US" dirty="0" smtClean="0"/>
              <a:t>I </a:t>
            </a:r>
            <a:r>
              <a:rPr lang="en-US" dirty="0"/>
              <a:t>would like to write a proposal for the EIC-R&amp;D to get </a:t>
            </a:r>
            <a:r>
              <a:rPr lang="en-US" dirty="0" smtClean="0"/>
              <a:t>somebody working </a:t>
            </a:r>
            <a:r>
              <a:rPr lang="en-US" dirty="0"/>
              <a:t>on </a:t>
            </a:r>
            <a:r>
              <a:rPr lang="en-US" dirty="0" err="1"/>
              <a:t>lumi</a:t>
            </a:r>
            <a:r>
              <a:rPr lang="en-US" dirty="0"/>
              <a:t>-detector, low Q2-tagger and </a:t>
            </a:r>
            <a:r>
              <a:rPr lang="en-US" dirty="0" smtClean="0"/>
              <a:t>e-</a:t>
            </a:r>
            <a:r>
              <a:rPr lang="en-US" dirty="0" err="1" smtClean="0"/>
              <a:t>polarimeter</a:t>
            </a:r>
            <a:r>
              <a:rPr lang="en-US" dirty="0" smtClean="0"/>
              <a:t> design</a:t>
            </a:r>
          </a:p>
          <a:p>
            <a:pPr lvl="1"/>
            <a:r>
              <a:rPr lang="en-US" dirty="0" smtClean="0"/>
              <a:t>have started work with Bill S., </a:t>
            </a:r>
            <a:r>
              <a:rPr lang="en-US" dirty="0" err="1" smtClean="0"/>
              <a:t>Janusz</a:t>
            </a:r>
            <a:r>
              <a:rPr lang="en-US" dirty="0"/>
              <a:t> </a:t>
            </a:r>
            <a:r>
              <a:rPr lang="en-US" dirty="0" err="1" smtClean="0"/>
              <a:t>Chwastowski</a:t>
            </a:r>
            <a:r>
              <a:rPr lang="en-US" dirty="0"/>
              <a:t> and Vladimir </a:t>
            </a:r>
            <a:r>
              <a:rPr lang="en-US" dirty="0" err="1"/>
              <a:t>Makarenko</a:t>
            </a:r>
            <a:r>
              <a:rPr lang="en-US" dirty="0"/>
              <a:t> </a:t>
            </a:r>
            <a:r>
              <a:rPr lang="en-US" dirty="0" smtClean="0"/>
              <a:t>on </a:t>
            </a:r>
            <a:r>
              <a:rPr lang="en-US" dirty="0" err="1" smtClean="0"/>
              <a:t>lumi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will have to write a </a:t>
            </a:r>
            <a:r>
              <a:rPr lang="en-US" dirty="0" err="1"/>
              <a:t>LoI</a:t>
            </a:r>
            <a:r>
              <a:rPr lang="en-US" dirty="0"/>
              <a:t> as </a:t>
            </a:r>
            <a:r>
              <a:rPr lang="en-US" dirty="0" err="1"/>
              <a:t>Phenix</a:t>
            </a:r>
            <a:r>
              <a:rPr lang="en-US" dirty="0"/>
              <a:t> and STAR did for the </a:t>
            </a:r>
            <a:r>
              <a:rPr lang="en-US" dirty="0" err="1" smtClean="0"/>
              <a:t>eRHIC</a:t>
            </a:r>
            <a:r>
              <a:rPr lang="en-US" dirty="0" smtClean="0"/>
              <a:t> detector</a:t>
            </a:r>
            <a:r>
              <a:rPr lang="en-US" dirty="0"/>
              <a:t>, we need </a:t>
            </a:r>
            <a:r>
              <a:rPr lang="en-US" dirty="0" smtClean="0"/>
              <a:t>to </a:t>
            </a:r>
            <a:r>
              <a:rPr lang="en-US" dirty="0"/>
              <a:t>name </a:t>
            </a:r>
            <a:r>
              <a:rPr lang="en-US" dirty="0" smtClean="0"/>
              <a:t>the detector finally.</a:t>
            </a:r>
            <a:endParaRPr lang="en-US" dirty="0"/>
          </a:p>
          <a:p>
            <a:pPr lvl="1"/>
            <a:r>
              <a:rPr lang="en-US" dirty="0" smtClean="0"/>
              <a:t>But </a:t>
            </a:r>
            <a:r>
              <a:rPr lang="en-US" dirty="0"/>
              <a:t>this </a:t>
            </a:r>
            <a:r>
              <a:rPr lang="en-US" dirty="0" smtClean="0"/>
              <a:t>must also include </a:t>
            </a:r>
            <a:r>
              <a:rPr lang="en-US" dirty="0"/>
              <a:t>also </a:t>
            </a:r>
            <a:r>
              <a:rPr lang="en-US" dirty="0" smtClean="0"/>
              <a:t>costing of the detector </a:t>
            </a:r>
            <a:r>
              <a:rPr lang="en-US" dirty="0"/>
              <a:t>and this will be </a:t>
            </a:r>
            <a:r>
              <a:rPr lang="en-US" dirty="0" smtClean="0"/>
              <a:t>tricky and a </a:t>
            </a:r>
            <a:r>
              <a:rPr lang="en-US" dirty="0"/>
              <a:t>lot of work.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3236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Everything I have forgotten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……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557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42842</TotalTime>
  <Words>713</Words>
  <Application>Microsoft Macintosh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Crayons</vt:lpstr>
      <vt:lpstr>EIC PHYSICS To-Do List</vt:lpstr>
      <vt:lpstr>PDFs</vt:lpstr>
      <vt:lpstr>EletroWeak</vt:lpstr>
      <vt:lpstr>Fragmentation</vt:lpstr>
      <vt:lpstr>TMDs and GPDs</vt:lpstr>
      <vt:lpstr>Diffraction</vt:lpstr>
      <vt:lpstr>Detector ++</vt:lpstr>
      <vt:lpstr>Everything I have forgotten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693</cp:revision>
  <cp:lastPrinted>2010-06-10T01:25:59Z</cp:lastPrinted>
  <dcterms:created xsi:type="dcterms:W3CDTF">2011-06-20T13:18:20Z</dcterms:created>
  <dcterms:modified xsi:type="dcterms:W3CDTF">2013-10-31T17:40:34Z</dcterms:modified>
</cp:coreProperties>
</file>